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handoutMasterIdLst>
    <p:handoutMasterId r:id="rId6"/>
  </p:handoutMasterIdLst>
  <p:sldIdLst>
    <p:sldId id="256" r:id="rId2"/>
    <p:sldId id="257" r:id="rId3"/>
    <p:sldId id="259" r:id="rId4"/>
    <p:sldId id="260" r:id="rId5"/>
  </p:sldIdLst>
  <p:sldSz cx="6858000" cy="9144000" type="letter"/>
  <p:notesSz cx="67421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34975" indent="-1079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71538" indent="-2174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08100" indent="-3286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744663" indent="-4381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0CEE4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9642" autoAdjust="0"/>
  </p:normalViewPr>
  <p:slideViewPr>
    <p:cSldViewPr>
      <p:cViewPr>
        <p:scale>
          <a:sx n="120" d="100"/>
          <a:sy n="120" d="100"/>
        </p:scale>
        <p:origin x="-1267" y="7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1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7A97F3A-4FC2-42BE-A86B-1E85B73B8A7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9256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23444" y="195072"/>
            <a:ext cx="6611112" cy="3340608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8176" y="508001"/>
            <a:ext cx="6172200" cy="29464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00200" y="3759200"/>
            <a:ext cx="4920176" cy="23368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171950" y="8678672"/>
            <a:ext cx="2251710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6479214" y="8678672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81C7D45-5009-4CE4-8FE7-416118ACB4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200150" y="8678672"/>
            <a:ext cx="2930598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9C671A-9429-496D-BC7F-14BB66AAB7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4C5788-C340-4D95-9212-69522B986D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33346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81754" y="2133601"/>
            <a:ext cx="3033346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4BD5B-A7CC-4CB7-8707-B58F591A6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70C0D9-54B5-4C1E-8AA7-3FAD3221A5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50096" y="4356608"/>
            <a:ext cx="55549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664307"/>
            <a:ext cx="5829300" cy="3641344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383618"/>
            <a:ext cx="5829300" cy="2012949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171950" y="8684893"/>
            <a:ext cx="2251710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479214" y="8684893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C4FD6C4-5267-4057-913E-7C0B7E6154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200150" y="8684893"/>
            <a:ext cx="2930598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94560"/>
            <a:ext cx="3028950" cy="6035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94560"/>
            <a:ext cx="3028950" cy="6035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80810" y="8686091"/>
            <a:ext cx="348216" cy="365760"/>
          </a:xfrm>
        </p:spPr>
        <p:txBody>
          <a:bodyPr/>
          <a:lstStyle>
            <a:extLst/>
          </a:lstStyle>
          <a:p>
            <a:pPr>
              <a:defRPr/>
            </a:pPr>
            <a:fld id="{A0778BC9-E7DE-4C2E-B85D-662C75FE3A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2558" y="2886955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600450" y="2886955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35931"/>
            <a:ext cx="6172200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853016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255684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25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80810" y="8686091"/>
            <a:ext cx="348216" cy="365760"/>
          </a:xfrm>
        </p:spPr>
        <p:txBody>
          <a:bodyPr/>
          <a:lstStyle>
            <a:extLst/>
          </a:lstStyle>
          <a:p>
            <a:pPr>
              <a:defRPr/>
            </a:pPr>
            <a:fld id="{39E70B07-55C2-4747-A50F-286019CA59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37624"/>
            <a:ext cx="617220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DC5663-992A-4DA3-BAB2-CD911770B3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3D27D2-BA81-49AB-A7A2-4D4F5EEAB9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93164" y="1410208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2352" y="406400"/>
            <a:ext cx="2948940" cy="1016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722352" y="1476747"/>
            <a:ext cx="2948940" cy="14224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71450" y="2946400"/>
            <a:ext cx="6499842" cy="530352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171950" y="8684893"/>
            <a:ext cx="2251710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479214" y="8684893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D388DE7-01FD-4452-A8DD-A2F60D955D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200150" y="8684893"/>
            <a:ext cx="2930598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0332" y="6299200"/>
            <a:ext cx="4114800" cy="886048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0332" y="7185249"/>
            <a:ext cx="4114800" cy="121634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28600" y="333152"/>
            <a:ext cx="6400800" cy="57912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171950" y="8678672"/>
            <a:ext cx="2251710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479214" y="8678672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7D8FEE5-8C7C-41CA-A2A3-AF133C677B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200150" y="8678672"/>
            <a:ext cx="2930598" cy="36576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23444" y="196113"/>
            <a:ext cx="6608135" cy="87538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71550" y="8534400"/>
            <a:ext cx="3159198" cy="36576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171950" y="8534400"/>
            <a:ext cx="2251710" cy="36576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479214" y="8686091"/>
            <a:ext cx="348216" cy="36576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068113E-3596-4F34-ABDE-59EB84206B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38048"/>
            <a:ext cx="6172200" cy="1524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194983"/>
            <a:ext cx="6172200" cy="603504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90CEE4"/>
            </a:gs>
            <a:gs pos="100000">
              <a:schemeClr val="bg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92125"/>
            <a:ext cx="5791200" cy="4149725"/>
          </a:xfrm>
        </p:spPr>
        <p:txBody>
          <a:bodyPr>
            <a:normAutofit/>
          </a:bodyPr>
          <a:lstStyle/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o-RO" sz="2400" b="1" dirty="0" smtClean="0">
                <a:solidFill>
                  <a:srgbClr val="002060"/>
                </a:solidFill>
              </a:rPr>
              <a:t>Muzeul Regiunii Porților de Fier</a:t>
            </a:r>
            <a:endParaRPr lang="ro-RO" sz="2400" b="1" dirty="0" smtClean="0">
              <a:solidFill>
                <a:srgbClr val="002060"/>
              </a:solidFill>
            </a:endParaRPr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o-RO" sz="1500" dirty="0" smtClean="0">
              <a:solidFill>
                <a:srgbClr val="00B050"/>
              </a:solidFill>
            </a:endParaRPr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500" dirty="0" smtClean="0">
              <a:solidFill>
                <a:srgbClr val="00B050"/>
              </a:solidFill>
            </a:endParaRPr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500" dirty="0" smtClean="0">
              <a:solidFill>
                <a:srgbClr val="00B050"/>
              </a:solidFill>
            </a:endParaRPr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o-RO" sz="1500" dirty="0" smtClean="0">
              <a:solidFill>
                <a:srgbClr val="00B050"/>
              </a:solidFill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o-RO" sz="3200" b="1" i="1" dirty="0" smtClean="0">
                <a:solidFill>
                  <a:srgbClr val="00B050"/>
                </a:solidFill>
              </a:rPr>
              <a:t>  </a:t>
            </a:r>
            <a:r>
              <a:rPr lang="ro-RO" sz="3200" b="1" i="1" dirty="0" smtClean="0">
                <a:solidFill>
                  <a:srgbClr val="002060"/>
                </a:solidFill>
              </a:rPr>
              <a:t>SIMPOZIONUL INTERNAŢIONAL 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o-RO" sz="2000" b="1" i="1" dirty="0" smtClean="0">
                <a:solidFill>
                  <a:srgbClr val="002060"/>
                </a:solidFill>
              </a:rPr>
              <a:t>DROBETA. ARCHAEOLOGY  AND HISTORY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o-RO" sz="3200" b="1" i="1" dirty="0" smtClean="0">
                <a:solidFill>
                  <a:srgbClr val="002060"/>
                </a:solidFill>
              </a:rPr>
              <a:t>EDIŢIA A </a:t>
            </a:r>
            <a:r>
              <a:rPr lang="ro-RO" sz="3200" b="1" i="1" dirty="0" smtClean="0">
                <a:solidFill>
                  <a:srgbClr val="002060"/>
                </a:solidFill>
              </a:rPr>
              <a:t>V</a:t>
            </a:r>
            <a:r>
              <a:rPr lang="en-US" sz="3200" b="1" i="1" dirty="0" smtClean="0">
                <a:solidFill>
                  <a:srgbClr val="002060"/>
                </a:solidFill>
              </a:rPr>
              <a:t>II</a:t>
            </a:r>
            <a:r>
              <a:rPr lang="ro-RO" sz="3200" b="1" i="1" dirty="0" smtClean="0">
                <a:solidFill>
                  <a:srgbClr val="002060"/>
                </a:solidFill>
              </a:rPr>
              <a:t>-A</a:t>
            </a:r>
            <a:endParaRPr lang="ro-RO" sz="3200" b="1" i="1" dirty="0" smtClean="0">
              <a:solidFill>
                <a:srgbClr val="002060"/>
              </a:solidFill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1500" dirty="0" smtClean="0"/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o-RO" sz="1500" dirty="0" smtClean="0"/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500" dirty="0" smtClean="0"/>
          </a:p>
          <a:p>
            <a:pPr marL="261807" indent="-261807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4100" i="1" dirty="0" smtClean="0">
              <a:latin typeface="Monotype Corsiva" pitchFamily="66" charset="0"/>
            </a:endParaRPr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5143500" y="5689600"/>
            <a:ext cx="1143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9" tIns="43635" rIns="87269" bIns="43635">
            <a:spAutoFit/>
          </a:bodyPr>
          <a:lstStyle/>
          <a:p>
            <a:endParaRPr lang="ro-RO"/>
          </a:p>
        </p:txBody>
      </p:sp>
      <p:sp>
        <p:nvSpPr>
          <p:cNvPr id="5124" name="Text Box 20"/>
          <p:cNvSpPr txBox="1">
            <a:spLocks noChangeArrowheads="1"/>
          </p:cNvSpPr>
          <p:nvPr/>
        </p:nvSpPr>
        <p:spPr bwMode="auto">
          <a:xfrm>
            <a:off x="5029200" y="7924800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9" tIns="43635" rIns="87269" bIns="43635">
            <a:spAutoFit/>
          </a:bodyPr>
          <a:lstStyle/>
          <a:p>
            <a:endParaRPr lang="ro-RO"/>
          </a:p>
        </p:txBody>
      </p:sp>
      <p:sp>
        <p:nvSpPr>
          <p:cNvPr id="5125" name="Text Box 21"/>
          <p:cNvSpPr txBox="1">
            <a:spLocks noChangeArrowheads="1"/>
          </p:cNvSpPr>
          <p:nvPr/>
        </p:nvSpPr>
        <p:spPr bwMode="auto">
          <a:xfrm>
            <a:off x="2214252" y="8370888"/>
            <a:ext cx="2646983" cy="64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269" tIns="43635" rIns="87269" bIns="43635">
            <a:spAutoFit/>
          </a:bodyPr>
          <a:lstStyle/>
          <a:p>
            <a:pPr algn="ctr"/>
            <a:r>
              <a:rPr lang="ro-RO" b="1" dirty="0">
                <a:solidFill>
                  <a:srgbClr val="002060"/>
                </a:solidFill>
              </a:rPr>
              <a:t>Drobeta Turnu Severin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22</a:t>
            </a:r>
            <a:r>
              <a:rPr lang="en-US" b="1" dirty="0" smtClean="0">
                <a:solidFill>
                  <a:srgbClr val="002060"/>
                </a:solidFill>
              </a:rPr>
              <a:t>-23 </a:t>
            </a:r>
            <a:r>
              <a:rPr lang="en-US" b="1" dirty="0" err="1" smtClean="0">
                <a:solidFill>
                  <a:srgbClr val="002060"/>
                </a:solidFill>
              </a:rPr>
              <a:t>Septe</a:t>
            </a:r>
            <a:r>
              <a:rPr lang="ro-RO" b="1" dirty="0" smtClean="0">
                <a:solidFill>
                  <a:srgbClr val="002060"/>
                </a:solidFill>
              </a:rPr>
              <a:t>mbrie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o-RO" b="1" dirty="0" smtClean="0">
                <a:solidFill>
                  <a:srgbClr val="002060"/>
                </a:solidFill>
              </a:rPr>
              <a:t>20</a:t>
            </a:r>
            <a:r>
              <a:rPr lang="en-US" b="1" dirty="0" smtClean="0">
                <a:solidFill>
                  <a:srgbClr val="002060"/>
                </a:solidFill>
              </a:rPr>
              <a:t>22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126" name="Picture 10" descr="Trajan's_Bridge_Across_the_Danube,_Modern_Reconstr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52" y="4143372"/>
            <a:ext cx="6572296" cy="202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142852" y="142844"/>
            <a:ext cx="6572296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      Organizatori:</a:t>
            </a:r>
          </a:p>
          <a:p>
            <a:r>
              <a:rPr lang="ro-RO" sz="1000" b="1" dirty="0" smtClean="0">
                <a:solidFill>
                  <a:srgbClr val="002060"/>
                </a:solidFill>
              </a:rPr>
              <a:t>Secția Arheologie-Istorie, Muzeul Regiunii Porților de Fier: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Șef secție Oana Neagoe, Dr. Marin Iulian Neagoe, Dr. Paul Grigore Dinulescu, 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Dr. Victor Bunoiu, Cristian Dumitru Manea.</a:t>
            </a:r>
          </a:p>
          <a:p>
            <a:endParaRPr lang="ro-RO" sz="1400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Consiliul Științific: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Membru coreps. Academia Română Dr. Constantin C. PETOLESCU.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Dr. Nicholaus BOROFFKA </a:t>
            </a:r>
            <a:r>
              <a:rPr lang="ro-RO" sz="1000" dirty="0" smtClean="0">
                <a:solidFill>
                  <a:schemeClr val="bg1"/>
                </a:solidFill>
              </a:rPr>
              <a:t>(</a:t>
            </a:r>
            <a:r>
              <a:rPr lang="en-US" sz="1000" dirty="0" err="1" smtClean="0">
                <a:solidFill>
                  <a:schemeClr val="bg1"/>
                </a:solidFill>
              </a:rPr>
              <a:t>Deutsches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Archäologisches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Institut</a:t>
            </a:r>
            <a:r>
              <a:rPr lang="ro-RO" sz="1000" dirty="0" smtClean="0">
                <a:solidFill>
                  <a:schemeClr val="bg1"/>
                </a:solidFill>
              </a:rPr>
              <a:t>)</a:t>
            </a:r>
            <a:endParaRPr lang="ro-RO" sz="1000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Dr. </a:t>
            </a:r>
            <a:r>
              <a:rPr lang="ro-RO" sz="1000" b="1" dirty="0" smtClean="0">
                <a:solidFill>
                  <a:prstClr val="black"/>
                </a:solidFill>
              </a:rPr>
              <a:t>Vladimir P. </a:t>
            </a:r>
            <a:r>
              <a:rPr lang="ro-RO" sz="1000" b="1" dirty="0" smtClean="0">
                <a:solidFill>
                  <a:prstClr val="black"/>
                </a:solidFill>
              </a:rPr>
              <a:t>PETROVIĆ </a:t>
            </a:r>
            <a:r>
              <a:rPr lang="ro-RO" sz="1000" dirty="0" smtClean="0">
                <a:solidFill>
                  <a:prstClr val="black"/>
                </a:solidFill>
              </a:rPr>
              <a:t>(Institute for Balkan Studies of Serbia Academy of Sciences and art</a:t>
            </a:r>
            <a:r>
              <a:rPr lang="ro-RO" sz="1000" dirty="0" smtClean="0">
                <a:solidFill>
                  <a:prstClr val="black"/>
                </a:solidFill>
              </a:rPr>
              <a:t>).</a:t>
            </a:r>
          </a:p>
          <a:p>
            <a:r>
              <a:rPr lang="ro-RO" sz="1000" b="1" dirty="0" smtClean="0">
                <a:solidFill>
                  <a:prstClr val="black"/>
                </a:solidFill>
              </a:rPr>
              <a:t>Dr. Adina BORONEANȚ </a:t>
            </a:r>
            <a:r>
              <a:rPr lang="ro-RO" sz="1000" dirty="0" smtClean="0">
                <a:solidFill>
                  <a:schemeClr val="bg1"/>
                </a:solidFill>
              </a:rPr>
              <a:t>(Institutul de Arheologie Vasile Pârvan, București)</a:t>
            </a:r>
            <a:r>
              <a:rPr lang="ro-RO" sz="1000" dirty="0" smtClean="0">
                <a:solidFill>
                  <a:prstClr val="black"/>
                </a:solidFill>
              </a:rPr>
              <a:t> </a:t>
            </a:r>
          </a:p>
          <a:p>
            <a:r>
              <a:rPr lang="ro-RO" sz="1000" b="1" dirty="0" smtClean="0">
                <a:solidFill>
                  <a:prstClr val="black"/>
                </a:solidFill>
              </a:rPr>
              <a:t>Dr. Florian MATEI-POPESCU</a:t>
            </a:r>
            <a:r>
              <a:rPr lang="ro-RO" sz="1000" dirty="0" smtClean="0">
                <a:solidFill>
                  <a:schemeClr val="bg1"/>
                </a:solidFill>
              </a:rPr>
              <a:t> (Institutul de Arheologie Vasile Pârvan, București)</a:t>
            </a:r>
            <a:r>
              <a:rPr lang="ro-RO" sz="1000" dirty="0" smtClean="0">
                <a:solidFill>
                  <a:prstClr val="black"/>
                </a:solidFill>
              </a:rPr>
              <a:t> </a:t>
            </a:r>
            <a:endParaRPr lang="ro-RO" sz="1000" dirty="0" smtClean="0">
              <a:solidFill>
                <a:schemeClr val="bg1"/>
              </a:solidFill>
            </a:endParaRPr>
          </a:p>
          <a:p>
            <a:pPr algn="ctr"/>
            <a:endParaRPr lang="ro-RO" sz="1600" b="1" i="1" dirty="0" smtClean="0">
              <a:solidFill>
                <a:schemeClr val="bg1"/>
              </a:solidFill>
              <a:latin typeface="Lucida Sans" pitchFamily="34" charset="0"/>
            </a:endParaRPr>
          </a:p>
          <a:p>
            <a:pPr algn="ctr"/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Miercuri, 21 Septembrie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, 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2022</a:t>
            </a:r>
            <a:endParaRPr lang="en-US" sz="1400" dirty="0" smtClean="0">
              <a:solidFill>
                <a:schemeClr val="bg1"/>
              </a:solidFill>
              <a:latin typeface="Lucida Sans" pitchFamily="34" charset="0"/>
            </a:endParaRPr>
          </a:p>
          <a:p>
            <a:r>
              <a:rPr lang="ro-RO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16ºº - 20ºº - Sosirea și cazarea invitaților.</a:t>
            </a:r>
            <a:endParaRPr lang="ro-RO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400" dirty="0">
                <a:solidFill>
                  <a:schemeClr val="bg1"/>
                </a:solidFill>
              </a:rPr>
              <a:t> 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Joi, 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22 Septembrie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, 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2022</a:t>
            </a:r>
            <a:endParaRPr lang="en-US" sz="1400" dirty="0" smtClean="0">
              <a:solidFill>
                <a:schemeClr val="bg1"/>
              </a:solidFill>
              <a:latin typeface="Lucida Sans" pitchFamily="34" charset="0"/>
            </a:endParaRPr>
          </a:p>
          <a:p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en-US" sz="1000" b="1" dirty="0" smtClean="0">
                <a:solidFill>
                  <a:schemeClr val="bg1"/>
                </a:solidFill>
              </a:rPr>
              <a:t>1</a:t>
            </a:r>
            <a:r>
              <a:rPr lang="ro-RO" sz="1000" b="1" dirty="0" smtClean="0">
                <a:solidFill>
                  <a:schemeClr val="bg1"/>
                </a:solidFill>
              </a:rPr>
              <a:t>0</a:t>
            </a:r>
            <a:r>
              <a:rPr lang="it-IT" sz="1000" b="1" dirty="0" smtClean="0">
                <a:solidFill>
                  <a:schemeClr val="bg1"/>
                </a:solidFill>
              </a:rPr>
              <a:t>ºº- </a:t>
            </a:r>
            <a:r>
              <a:rPr lang="ro-RO" sz="1000" b="1" dirty="0" smtClean="0">
                <a:solidFill>
                  <a:schemeClr val="bg1"/>
                </a:solidFill>
              </a:rPr>
              <a:t>1</a:t>
            </a:r>
            <a:r>
              <a:rPr lang="ro-RO" sz="1000" b="1" dirty="0" smtClean="0">
                <a:solidFill>
                  <a:schemeClr val="bg1"/>
                </a:solidFill>
              </a:rPr>
              <a:t>0</a:t>
            </a:r>
            <a:r>
              <a:rPr lang="it-IT" sz="1000" b="1" dirty="0" smtClean="0">
                <a:solidFill>
                  <a:schemeClr val="bg1"/>
                </a:solidFill>
              </a:rPr>
              <a:t>³</a:t>
            </a:r>
            <a:r>
              <a:rPr lang="it-IT" sz="1000" b="1" dirty="0" smtClean="0">
                <a:solidFill>
                  <a:schemeClr val="bg1"/>
                </a:solidFill>
              </a:rPr>
              <a:t>º-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Deschiderea oficială </a:t>
            </a:r>
            <a:r>
              <a:rPr lang="ro-RO" sz="1000" b="1" i="1" dirty="0" smtClean="0">
                <a:solidFill>
                  <a:schemeClr val="bg1"/>
                </a:solidFill>
              </a:rPr>
              <a:t>(</a:t>
            </a:r>
            <a:r>
              <a:rPr lang="ro-RO" sz="1000" b="1" i="1" dirty="0" smtClean="0">
                <a:solidFill>
                  <a:schemeClr val="bg1"/>
                </a:solidFill>
              </a:rPr>
              <a:t>Pavilionul Multifuncţional</a:t>
            </a:r>
            <a:r>
              <a:rPr lang="it-IT" sz="1000" b="1" i="1" dirty="0" smtClean="0">
                <a:solidFill>
                  <a:schemeClr val="bg1"/>
                </a:solidFill>
              </a:rPr>
              <a:t>, Ad</a:t>
            </a:r>
            <a:r>
              <a:rPr lang="ro-RO" sz="1000" b="1" i="1" dirty="0" err="1" smtClean="0">
                <a:solidFill>
                  <a:schemeClr val="bg1"/>
                </a:solidFill>
              </a:rPr>
              <a:t>resa</a:t>
            </a:r>
            <a:r>
              <a:rPr lang="it-IT" sz="1000" b="1" i="1" dirty="0" smtClean="0">
                <a:solidFill>
                  <a:schemeClr val="bg1"/>
                </a:solidFill>
              </a:rPr>
              <a:t>:</a:t>
            </a:r>
            <a:r>
              <a:rPr lang="ro-RO" sz="1000" b="1" i="1" dirty="0" smtClean="0">
                <a:solidFill>
                  <a:schemeClr val="bg1"/>
                </a:solidFill>
              </a:rPr>
              <a:t> strada</a:t>
            </a:r>
            <a:r>
              <a:rPr lang="it-IT" sz="1000" b="1" i="1" dirty="0" smtClean="0">
                <a:solidFill>
                  <a:schemeClr val="bg1"/>
                </a:solidFill>
              </a:rPr>
              <a:t> </a:t>
            </a:r>
            <a:r>
              <a:rPr lang="ro-RO" sz="1000" b="1" i="1" dirty="0" smtClean="0">
                <a:solidFill>
                  <a:schemeClr val="bg1"/>
                </a:solidFill>
              </a:rPr>
              <a:t>Independenței </a:t>
            </a:r>
            <a:r>
              <a:rPr lang="it-IT" sz="1000" b="1" i="1" dirty="0" smtClean="0">
                <a:solidFill>
                  <a:schemeClr val="bg1"/>
                </a:solidFill>
              </a:rPr>
              <a:t> n</a:t>
            </a:r>
            <a:r>
              <a:rPr lang="ro-RO" sz="1000" b="1" i="1" dirty="0" smtClean="0">
                <a:solidFill>
                  <a:schemeClr val="bg1"/>
                </a:solidFill>
              </a:rPr>
              <a:t>r</a:t>
            </a:r>
            <a:r>
              <a:rPr lang="it-IT" sz="1000" b="1" i="1" dirty="0" smtClean="0">
                <a:solidFill>
                  <a:schemeClr val="bg1"/>
                </a:solidFill>
              </a:rPr>
              <a:t>. </a:t>
            </a:r>
            <a:r>
              <a:rPr lang="ro-RO" sz="1000" b="1" i="1" dirty="0" smtClean="0">
                <a:solidFill>
                  <a:schemeClr val="bg1"/>
                </a:solidFill>
              </a:rPr>
              <a:t>2</a:t>
            </a:r>
            <a:r>
              <a:rPr lang="ro-RO" sz="1000" b="1" i="1" dirty="0" smtClean="0">
                <a:solidFill>
                  <a:schemeClr val="bg1"/>
                </a:solidFill>
              </a:rPr>
              <a:t>)</a:t>
            </a:r>
            <a:endParaRPr lang="en-US" sz="1000" b="1" i="1" dirty="0" smtClean="0">
              <a:solidFill>
                <a:schemeClr val="bg1"/>
              </a:solidFill>
              <a:latin typeface="Lucida Sans" pitchFamily="34" charset="0"/>
            </a:endParaRPr>
          </a:p>
          <a:p>
            <a:pPr>
              <a:lnSpc>
                <a:spcPct val="150000"/>
              </a:lnSpc>
            </a:pPr>
            <a:r>
              <a:rPr lang="ro-RO" sz="1200" b="1" i="1" dirty="0" smtClean="0">
                <a:solidFill>
                  <a:srgbClr val="002060"/>
                </a:solidFill>
                <a:latin typeface="Lucida Sans" pitchFamily="34" charset="0"/>
              </a:rPr>
              <a:t>Cuvinte de bun </a:t>
            </a:r>
            <a:r>
              <a:rPr lang="ro-RO" sz="1200" b="1" i="1" dirty="0" smtClean="0">
                <a:solidFill>
                  <a:srgbClr val="002060"/>
                </a:solidFill>
                <a:latin typeface="Lucida Sans" pitchFamily="34" charset="0"/>
              </a:rPr>
              <a:t>venit</a:t>
            </a:r>
            <a:endParaRPr lang="it-IT" sz="1200" b="1" i="1" dirty="0" smtClean="0">
              <a:solidFill>
                <a:srgbClr val="002060"/>
              </a:solidFill>
              <a:latin typeface="Lucida Sans" pitchFamily="34" charset="0"/>
            </a:endParaRPr>
          </a:p>
          <a:p>
            <a:pPr>
              <a:lnSpc>
                <a:spcPct val="150000"/>
              </a:lnSpc>
            </a:pPr>
            <a:r>
              <a:rPr lang="ro-RO" sz="1000" b="1" dirty="0" smtClean="0">
                <a:solidFill>
                  <a:schemeClr val="bg1"/>
                </a:solidFill>
              </a:rPr>
              <a:t>Prof. </a:t>
            </a:r>
            <a:r>
              <a:rPr lang="it-IT" sz="1000" b="1" dirty="0" smtClean="0">
                <a:solidFill>
                  <a:schemeClr val="bg1"/>
                </a:solidFill>
              </a:rPr>
              <a:t>Doinița Mariana Chircu </a:t>
            </a:r>
            <a:r>
              <a:rPr lang="it-IT" sz="1000" dirty="0" smtClean="0">
                <a:solidFill>
                  <a:schemeClr val="bg1"/>
                </a:solidFill>
              </a:rPr>
              <a:t>– Manager</a:t>
            </a:r>
            <a:r>
              <a:rPr lang="ro-RO" sz="1000" dirty="0" err="1" smtClean="0">
                <a:solidFill>
                  <a:schemeClr val="bg1"/>
                </a:solidFill>
              </a:rPr>
              <a:t>ul</a:t>
            </a:r>
            <a:r>
              <a:rPr lang="ro-RO" sz="1000" dirty="0" smtClean="0">
                <a:solidFill>
                  <a:schemeClr val="bg1"/>
                </a:solidFill>
              </a:rPr>
              <a:t> Muzeului Regiunii </a:t>
            </a:r>
            <a:r>
              <a:rPr lang="ro-RO" sz="1000" dirty="0" err="1" smtClean="0">
                <a:solidFill>
                  <a:schemeClr val="bg1"/>
                </a:solidFill>
              </a:rPr>
              <a:t>Porţilor</a:t>
            </a:r>
            <a:r>
              <a:rPr lang="ro-RO" sz="1000" dirty="0" smtClean="0">
                <a:solidFill>
                  <a:schemeClr val="bg1"/>
                </a:solidFill>
              </a:rPr>
              <a:t> de Fier</a:t>
            </a:r>
            <a:endParaRPr lang="en-US" sz="1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ro-RO" sz="1000" b="1" dirty="0" smtClean="0">
                <a:solidFill>
                  <a:schemeClr val="bg1"/>
                </a:solidFill>
              </a:rPr>
              <a:t>Avocat</a:t>
            </a:r>
            <a:r>
              <a:rPr lang="it-IT" sz="1000" b="1" dirty="0" smtClean="0">
                <a:solidFill>
                  <a:schemeClr val="bg1"/>
                </a:solidFill>
              </a:rPr>
              <a:t> </a:t>
            </a:r>
            <a:r>
              <a:rPr lang="it-IT" sz="1000" b="1" dirty="0">
                <a:solidFill>
                  <a:schemeClr val="bg1"/>
                </a:solidFill>
              </a:rPr>
              <a:t>Aladin Georgescu</a:t>
            </a:r>
            <a:r>
              <a:rPr lang="it-IT" sz="1000" dirty="0">
                <a:solidFill>
                  <a:schemeClr val="bg1"/>
                </a:solidFill>
              </a:rPr>
              <a:t> – </a:t>
            </a:r>
            <a:r>
              <a:rPr lang="it-IT" sz="1000" dirty="0" smtClean="0">
                <a:solidFill>
                  <a:schemeClr val="bg1"/>
                </a:solidFill>
              </a:rPr>
              <a:t>Pr</a:t>
            </a:r>
            <a:r>
              <a:rPr lang="ro-RO" sz="1000" dirty="0" err="1" smtClean="0">
                <a:solidFill>
                  <a:schemeClr val="bg1"/>
                </a:solidFill>
              </a:rPr>
              <a:t>eşedintele</a:t>
            </a:r>
            <a:r>
              <a:rPr lang="ro-RO" sz="1000" dirty="0" smtClean="0">
                <a:solidFill>
                  <a:schemeClr val="bg1"/>
                </a:solidFill>
              </a:rPr>
              <a:t> Consiliului </a:t>
            </a:r>
            <a:r>
              <a:rPr lang="ro-RO" sz="1000" dirty="0" err="1" smtClean="0">
                <a:solidFill>
                  <a:schemeClr val="bg1"/>
                </a:solidFill>
              </a:rPr>
              <a:t>Judeţean</a:t>
            </a:r>
            <a:r>
              <a:rPr lang="ro-RO" sz="1000" dirty="0" smtClean="0">
                <a:solidFill>
                  <a:schemeClr val="bg1"/>
                </a:solidFill>
              </a:rPr>
              <a:t> </a:t>
            </a:r>
            <a:r>
              <a:rPr lang="ro-RO" sz="1000" dirty="0" err="1" smtClean="0">
                <a:solidFill>
                  <a:schemeClr val="bg1"/>
                </a:solidFill>
              </a:rPr>
              <a:t>Mehedinţi</a:t>
            </a:r>
            <a:endParaRPr lang="ro-RO" sz="10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000" b="1" dirty="0" err="1" smtClean="0">
                <a:solidFill>
                  <a:schemeClr val="bg1"/>
                </a:solidFill>
              </a:rPr>
              <a:t>Oana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Neagoe </a:t>
            </a:r>
            <a:r>
              <a:rPr lang="ro-RO" sz="1000" dirty="0" smtClean="0">
                <a:solidFill>
                  <a:schemeClr val="bg1"/>
                </a:solidFill>
              </a:rPr>
              <a:t>– Muzeul Regiunii Porţilor de Fier, </a:t>
            </a:r>
            <a:r>
              <a:rPr lang="ro-RO" sz="1000" dirty="0" smtClean="0">
                <a:solidFill>
                  <a:schemeClr val="bg1"/>
                </a:solidFill>
              </a:rPr>
              <a:t>ș</a:t>
            </a:r>
            <a:r>
              <a:rPr lang="en-US" sz="1000" dirty="0" err="1" smtClean="0">
                <a:solidFill>
                  <a:schemeClr val="bg1"/>
                </a:solidFill>
              </a:rPr>
              <a:t>ef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ro-RO" sz="1000" dirty="0" smtClean="0">
                <a:solidFill>
                  <a:schemeClr val="bg1"/>
                </a:solidFill>
              </a:rPr>
              <a:t>secţie Arheologie-Istorie</a:t>
            </a:r>
          </a:p>
          <a:p>
            <a:pPr>
              <a:lnSpc>
                <a:spcPct val="150000"/>
              </a:lnSpc>
            </a:pPr>
            <a:r>
              <a:rPr lang="ro-RO" sz="1000" dirty="0" smtClean="0">
                <a:solidFill>
                  <a:schemeClr val="bg1"/>
                </a:solidFill>
              </a:rPr>
              <a:t>   </a:t>
            </a:r>
            <a:r>
              <a:rPr lang="ro-RO" b="1" dirty="0" smtClean="0">
                <a:solidFill>
                  <a:schemeClr val="bg1"/>
                </a:solidFill>
              </a:rPr>
              <a:t>Prezentare în plen</a:t>
            </a:r>
          </a:p>
          <a:p>
            <a:pPr>
              <a:lnSpc>
                <a:spcPct val="150000"/>
              </a:lnSpc>
            </a:pPr>
            <a:endParaRPr lang="ro-RO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ro-RO" sz="10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ro-RO" sz="1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ro-RO" sz="1200" b="1" i="1" dirty="0" smtClean="0">
              <a:solidFill>
                <a:schemeClr val="bg1"/>
              </a:solidFill>
            </a:endParaRPr>
          </a:p>
          <a:p>
            <a:endParaRPr lang="ro-RO" sz="1200" dirty="0" smtClean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endParaRPr lang="ro-RO" sz="1200" b="1" i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7166" y="4143372"/>
            <a:ext cx="6143668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100" b="1" dirty="0" smtClean="0">
              <a:solidFill>
                <a:srgbClr val="FF0000"/>
              </a:solidFill>
            </a:endParaRPr>
          </a:p>
          <a:p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ro-RO" sz="1200" b="1" dirty="0" smtClean="0">
                <a:solidFill>
                  <a:schemeClr val="bg1"/>
                </a:solidFill>
              </a:rPr>
              <a:t>11³º </a:t>
            </a:r>
            <a:r>
              <a:rPr lang="ro-RO" sz="1200" b="1" dirty="0" smtClean="0">
                <a:solidFill>
                  <a:schemeClr val="bg1"/>
                </a:solidFill>
              </a:rPr>
              <a:t>- </a:t>
            </a:r>
            <a:r>
              <a:rPr lang="ro-RO" sz="1200" b="1" dirty="0" smtClean="0">
                <a:solidFill>
                  <a:prstClr val="black"/>
                </a:solidFill>
              </a:rPr>
              <a:t>14ºº</a:t>
            </a:r>
            <a:r>
              <a:rPr lang="ro-RO" sz="1200" b="1" dirty="0" smtClean="0">
                <a:solidFill>
                  <a:schemeClr val="bg1"/>
                </a:solidFill>
              </a:rPr>
              <a:t>- </a:t>
            </a:r>
            <a:r>
              <a:rPr lang="ro-RO" sz="1200" b="1" dirty="0" smtClean="0">
                <a:solidFill>
                  <a:srgbClr val="002060"/>
                </a:solidFill>
              </a:rPr>
              <a:t>Lucrări pe </a:t>
            </a:r>
            <a:r>
              <a:rPr lang="ro-RO" sz="1200" b="1" dirty="0" smtClean="0">
                <a:solidFill>
                  <a:srgbClr val="002060"/>
                </a:solidFill>
              </a:rPr>
              <a:t>secţiuni</a:t>
            </a:r>
          </a:p>
          <a:p>
            <a:r>
              <a:rPr lang="ro-RO" sz="1200" b="1" dirty="0" smtClean="0">
                <a:solidFill>
                  <a:srgbClr val="002060"/>
                </a:solidFill>
              </a:rPr>
              <a:t>Secţiunea </a:t>
            </a:r>
            <a:r>
              <a:rPr lang="ro-RO" sz="1200" b="1" dirty="0" smtClean="0">
                <a:solidFill>
                  <a:srgbClr val="002060"/>
                </a:solidFill>
              </a:rPr>
              <a:t>I. Preistorie şi </a:t>
            </a:r>
            <a:r>
              <a:rPr lang="ro-RO" sz="1200" b="1" dirty="0" smtClean="0">
                <a:solidFill>
                  <a:srgbClr val="002060"/>
                </a:solidFill>
              </a:rPr>
              <a:t>Antichitate</a:t>
            </a:r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Moderatori: Oana Neagoe, Dr. Marin Iulian Negoe.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Dr</a:t>
            </a:r>
            <a:r>
              <a:rPr lang="ro-RO" sz="1000" b="1" dirty="0" smtClean="0">
                <a:solidFill>
                  <a:schemeClr val="bg1"/>
                </a:solidFill>
              </a:rPr>
              <a:t>. </a:t>
            </a:r>
            <a:r>
              <a:rPr lang="ro-RO" sz="1000" b="1" dirty="0" smtClean="0">
                <a:solidFill>
                  <a:schemeClr val="bg1"/>
                </a:solidFill>
              </a:rPr>
              <a:t>Iohana Raluca Brâtoi– Muzeul Județean Olt, Slatina</a:t>
            </a:r>
            <a:r>
              <a:rPr lang="en-US" sz="1000" b="1" dirty="0" smtClean="0">
                <a:solidFill>
                  <a:schemeClr val="bg1"/>
                </a:solidFill>
              </a:rPr>
              <a:t>)</a:t>
            </a:r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ro-RO" sz="1000" b="1" i="1" dirty="0" smtClean="0">
                <a:solidFill>
                  <a:srgbClr val="002060"/>
                </a:solidFill>
              </a:rPr>
              <a:t>- 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Aspecte privind veșmintele, încălțămintea și podoabele prezentate în plastica neolitică și eneolitică din colecția Muzeului județean Olt.</a:t>
            </a:r>
            <a:endParaRPr lang="ro-RO" sz="1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Dr. </a:t>
            </a:r>
            <a:r>
              <a:rPr lang="ro-RO" sz="1000" b="1" dirty="0" smtClean="0">
                <a:solidFill>
                  <a:schemeClr val="bg1"/>
                </a:solidFill>
              </a:rPr>
              <a:t>Adina Boroneanț, Dr. Gabriel Vasile, dr. Andrei Măgureanu, Meda Toderaș, 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Dr. Florentin Munteanu – (Institutul de Arheologie Vasile Pârvan, București)</a:t>
            </a:r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 descoperiri aparținând bronzului final/Hallstattului timpuriu la Tâncăbești, jud. Ilfov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 Sofia Bertea, Ionuț Marteniuc, Dr. Dragoș Diaconescu, Dr. Victor Bunoiu, Iulian Leonti, Dr. Răzvan Ioan Pinca, Robin DiPasquale – (Direcția Județeană pentru Cultură Timiș, Universitatea de Vest din Timișoara)</a:t>
            </a:r>
            <a:endParaRPr lang="ro-RO" sz="1000" b="1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rgbClr val="002060"/>
                </a:solidFill>
              </a:rPr>
              <a:t>-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Cercetarea arheologică de la Susani - Gramurada de la </a:t>
            </a:r>
            <a:r>
              <a:rPr lang="en-US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upani (comuna Traian Vuia, jud. Timiș).</a:t>
            </a:r>
            <a:endParaRPr lang="ro-RO" sz="1000" b="1" dirty="0" smtClean="0">
              <a:solidFill>
                <a:srgbClr val="002060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Iulian </a:t>
            </a:r>
            <a:r>
              <a:rPr lang="ro-RO" sz="1000" b="1" dirty="0" smtClean="0">
                <a:solidFill>
                  <a:schemeClr val="bg1"/>
                </a:solidFill>
              </a:rPr>
              <a:t>Leonti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(</a:t>
            </a:r>
            <a:r>
              <a:rPr lang="vi-VN" sz="1000" b="1" dirty="0" smtClean="0">
                <a:solidFill>
                  <a:schemeClr val="bg1"/>
                </a:solidFill>
              </a:rPr>
              <a:t>Muzeul </a:t>
            </a:r>
            <a:r>
              <a:rPr lang="vi-VN" sz="1000" b="1" dirty="0" smtClean="0">
                <a:solidFill>
                  <a:schemeClr val="bg1"/>
                </a:solidFill>
              </a:rPr>
              <a:t>Județean de Etnografie și al Regimentului de Graniță Caransebeș</a:t>
            </a:r>
            <a:r>
              <a:rPr lang="ro-RO" sz="1000" b="1" dirty="0" smtClean="0">
                <a:solidFill>
                  <a:schemeClr val="bg1"/>
                </a:solidFill>
              </a:rPr>
              <a:t>)</a:t>
            </a:r>
            <a:endParaRPr lang="ro-RO" sz="1000" b="1" dirty="0" smtClean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sz="1000" b="1" i="1" dirty="0" smtClean="0">
                <a:solidFill>
                  <a:srgbClr val="002060"/>
                </a:solidFill>
              </a:rPr>
              <a:t>From the top to the plain. Case of Bal</a:t>
            </a:r>
            <a:r>
              <a:rPr lang="ro-RO" sz="1000" b="1" i="1" dirty="0" smtClean="0">
                <a:solidFill>
                  <a:srgbClr val="002060"/>
                </a:solidFill>
              </a:rPr>
              <a:t>ta Sărată discoveries from Susani – </a:t>
            </a:r>
            <a:r>
              <a:rPr lang="ro-RO" sz="1000" b="1" dirty="0" smtClean="0">
                <a:solidFill>
                  <a:srgbClr val="002060"/>
                </a:solidFill>
              </a:rPr>
              <a:t>Deluț, Traian Vuia commune, Timiș county.</a:t>
            </a:r>
            <a:endParaRPr lang="ro-RO" sz="1000" b="1" i="1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66" y="4572000"/>
            <a:ext cx="53065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o-RO" sz="1200" b="1" dirty="0" smtClean="0">
              <a:solidFill>
                <a:schemeClr val="bg1"/>
              </a:solidFill>
            </a:endParaRPr>
          </a:p>
          <a:p>
            <a:endParaRPr lang="ro-RO" sz="1200" b="1" dirty="0" smtClean="0">
              <a:solidFill>
                <a:schemeClr val="bg1"/>
              </a:solidFill>
            </a:endParaRPr>
          </a:p>
          <a:p>
            <a:r>
              <a:rPr lang="ro-RO" sz="1200" b="1" dirty="0" smtClean="0">
                <a:solidFill>
                  <a:schemeClr val="bg1"/>
                </a:solidFill>
              </a:rPr>
              <a:t>10</a:t>
            </a:r>
            <a:r>
              <a:rPr lang="it-IT" sz="1200" b="1" dirty="0" smtClean="0">
                <a:solidFill>
                  <a:schemeClr val="bg1"/>
                </a:solidFill>
              </a:rPr>
              <a:t>³º</a:t>
            </a:r>
            <a:r>
              <a:rPr lang="ro-RO" sz="1200" b="1" dirty="0" smtClean="0">
                <a:solidFill>
                  <a:schemeClr val="bg1"/>
                </a:solidFill>
              </a:rPr>
              <a:t>-11ºº - </a:t>
            </a:r>
            <a:r>
              <a:rPr lang="ro-RO" sz="1200" b="1" dirty="0" smtClean="0">
                <a:solidFill>
                  <a:schemeClr val="bg1"/>
                </a:solidFill>
              </a:rPr>
              <a:t>Dr. Nicholaus </a:t>
            </a:r>
            <a:r>
              <a:rPr lang="ro-RO" sz="1200" b="1" dirty="0" smtClean="0">
                <a:solidFill>
                  <a:schemeClr val="bg1"/>
                </a:solidFill>
              </a:rPr>
              <a:t>Boroffka, Dr. Marin Iulian Neagoe (DAI, MRPF)</a:t>
            </a:r>
          </a:p>
          <a:p>
            <a:pPr>
              <a:buFontTx/>
              <a:buChar char="-"/>
            </a:pPr>
            <a:r>
              <a:rPr lang="ro-RO" sz="1200" b="1" dirty="0" smtClean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A </a:t>
            </a:r>
            <a:r>
              <a:rPr lang="en-US" sz="1200" b="1" dirty="0" smtClean="0">
                <a:solidFill>
                  <a:srgbClr val="002060"/>
                </a:solidFill>
              </a:rPr>
              <a:t>unique </a:t>
            </a:r>
            <a:r>
              <a:rPr lang="en-US" sz="1200" b="1" dirty="0" err="1" smtClean="0">
                <a:solidFill>
                  <a:srgbClr val="002060"/>
                </a:solidFill>
              </a:rPr>
              <a:t>Hallstatt</a:t>
            </a:r>
            <a:r>
              <a:rPr lang="en-US" sz="1200" b="1" dirty="0" smtClean="0">
                <a:solidFill>
                  <a:srgbClr val="002060"/>
                </a:solidFill>
              </a:rPr>
              <a:t> treasure discovered at </a:t>
            </a:r>
            <a:r>
              <a:rPr lang="en-US" sz="1200" b="1" dirty="0" err="1" smtClean="0">
                <a:solidFill>
                  <a:srgbClr val="002060"/>
                </a:solidFill>
              </a:rPr>
              <a:t>Sisesti</a:t>
            </a:r>
            <a:r>
              <a:rPr lang="ro-RO" sz="1200" b="1" dirty="0" smtClean="0">
                <a:solidFill>
                  <a:srgbClr val="002060"/>
                </a:solidFill>
              </a:rPr>
              <a:t>, </a:t>
            </a:r>
            <a:r>
              <a:rPr lang="en-US" sz="1200" b="1" dirty="0" err="1" smtClean="0">
                <a:solidFill>
                  <a:srgbClr val="002060"/>
                </a:solidFill>
              </a:rPr>
              <a:t>Mehedinti</a:t>
            </a:r>
            <a:r>
              <a:rPr lang="ro-RO" sz="1200" b="1" dirty="0" smtClean="0">
                <a:solidFill>
                  <a:srgbClr val="002060"/>
                </a:solidFill>
              </a:rPr>
              <a:t> county.</a:t>
            </a:r>
          </a:p>
          <a:p>
            <a:pPr>
              <a:buFontTx/>
              <a:buChar char="-"/>
            </a:pPr>
            <a:endParaRPr lang="ro-RO" sz="12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ro-RO" sz="1200" b="1" dirty="0" smtClean="0">
                <a:solidFill>
                  <a:schemeClr val="bg1"/>
                </a:solidFill>
              </a:rPr>
              <a:t>11ºº - </a:t>
            </a:r>
            <a:r>
              <a:rPr lang="ro-RO" sz="1200" b="1" dirty="0" smtClean="0">
                <a:solidFill>
                  <a:prstClr val="black"/>
                </a:solidFill>
              </a:rPr>
              <a:t>11³º</a:t>
            </a:r>
            <a:r>
              <a:rPr lang="ro-RO" sz="1200" b="1" dirty="0" smtClean="0">
                <a:solidFill>
                  <a:schemeClr val="bg1"/>
                </a:solidFill>
              </a:rPr>
              <a:t>- Vernisaj expoziție temporară </a:t>
            </a:r>
            <a:r>
              <a:rPr lang="ro-RO" sz="1200" b="1" dirty="0" smtClean="0">
                <a:solidFill>
                  <a:srgbClr val="002060"/>
                </a:solidFill>
              </a:rPr>
              <a:t>„Antinostalgia” 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42852" y="152400"/>
            <a:ext cx="6715148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o-RO" sz="1000" b="1" dirty="0" smtClean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ro-RO" sz="900" b="1" dirty="0" smtClean="0">
              <a:solidFill>
                <a:schemeClr val="bg1"/>
              </a:solidFill>
            </a:endParaRPr>
          </a:p>
          <a:p>
            <a:endParaRPr lang="ro-RO" sz="900" b="1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- Prof</a:t>
            </a:r>
            <a:r>
              <a:rPr lang="ro-RO" sz="1000" b="1" dirty="0" smtClean="0">
                <a:solidFill>
                  <a:schemeClr val="bg1"/>
                </a:solidFill>
              </a:rPr>
              <a:t>. Dr. </a:t>
            </a:r>
            <a:r>
              <a:rPr lang="ro-RO" sz="1000" b="1" dirty="0">
                <a:solidFill>
                  <a:schemeClr val="bg1"/>
                </a:solidFill>
              </a:rPr>
              <a:t>Constantin C. </a:t>
            </a:r>
            <a:r>
              <a:rPr lang="ro-RO" sz="1000" b="1" dirty="0" smtClean="0">
                <a:solidFill>
                  <a:schemeClr val="bg1"/>
                </a:solidFill>
              </a:rPr>
              <a:t>Petolescu </a:t>
            </a:r>
            <a:r>
              <a:rPr lang="ro-RO" sz="1000" b="1" dirty="0" smtClean="0">
                <a:solidFill>
                  <a:schemeClr val="bg1"/>
                </a:solidFill>
              </a:rPr>
              <a:t>– </a:t>
            </a:r>
            <a:r>
              <a:rPr lang="en-US" sz="1000" b="1" dirty="0" smtClean="0">
                <a:solidFill>
                  <a:schemeClr val="bg1"/>
                </a:solidFill>
              </a:rPr>
              <a:t>(</a:t>
            </a:r>
            <a:r>
              <a:rPr lang="ro-RO" sz="1000" b="1" dirty="0">
                <a:solidFill>
                  <a:schemeClr val="bg1"/>
                </a:solidFill>
              </a:rPr>
              <a:t>membru corespondent al Academiei </a:t>
            </a:r>
            <a:r>
              <a:rPr lang="ro-RO" sz="1000" b="1" dirty="0" smtClean="0">
                <a:solidFill>
                  <a:schemeClr val="bg1"/>
                </a:solidFill>
              </a:rPr>
              <a:t>Române</a:t>
            </a:r>
            <a:r>
              <a:rPr lang="en-US" sz="1000" b="1" dirty="0" smtClean="0">
                <a:solidFill>
                  <a:schemeClr val="bg1"/>
                </a:solidFill>
              </a:rPr>
              <a:t>)</a:t>
            </a:r>
            <a:endParaRPr lang="ro-RO" sz="1000" b="1" dirty="0">
              <a:solidFill>
                <a:schemeClr val="bg1"/>
              </a:solidFill>
            </a:endParaRPr>
          </a:p>
          <a:p>
            <a:r>
              <a:rPr lang="ro-RO" sz="1000" b="1" i="1" dirty="0" smtClean="0">
                <a:solidFill>
                  <a:srgbClr val="002060"/>
                </a:solidFill>
              </a:rPr>
              <a:t>  - Statuile feminine drapate din Oltenia.</a:t>
            </a:r>
          </a:p>
          <a:p>
            <a:r>
              <a:rPr lang="ro-RO" sz="1000" b="1" dirty="0" smtClean="0">
                <a:solidFill>
                  <a:prstClr val="black"/>
                </a:solidFill>
              </a:rPr>
              <a:t>- </a:t>
            </a:r>
            <a:r>
              <a:rPr lang="ro-RO" sz="1000" b="1" dirty="0" smtClean="0">
                <a:solidFill>
                  <a:prstClr val="black"/>
                </a:solidFill>
              </a:rPr>
              <a:t>Dr. Vladimir P. PETROVIĆ - (Institute for Balkan Studies of Serbia Academy of Sciences and art</a:t>
            </a:r>
            <a:r>
              <a:rPr lang="ro-RO" sz="1000" b="1" dirty="0" smtClean="0">
                <a:solidFill>
                  <a:prstClr val="black"/>
                </a:solidFill>
              </a:rPr>
              <a:t>)</a:t>
            </a:r>
            <a:endParaRPr lang="ro-RO" sz="1000" b="1" dirty="0" smtClean="0">
              <a:solidFill>
                <a:prstClr val="black"/>
              </a:solidFill>
            </a:endParaRP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- New archaeologocal research on Upper Mesian Limes: Ćetaće – Radujevac site in the area of Roman Aquae (Prahovo).</a:t>
            </a:r>
          </a:p>
          <a:p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Dr. Ștefana Cristea (Muzeul Național al Banatului, Timișoara)</a:t>
            </a: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O fibulă refolosită ca pandantiv descoperită în castrul roman de la Pojejena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900" b="1" i="1" dirty="0" smtClean="0">
              <a:solidFill>
                <a:srgbClr val="FF0000"/>
              </a:solidFill>
            </a:endParaRPr>
          </a:p>
          <a:p>
            <a:pPr marL="171450" lvl="0" indent="-171450"/>
            <a:r>
              <a:rPr lang="ro-RO" sz="1200" b="1" dirty="0" smtClean="0">
                <a:solidFill>
                  <a:prstClr val="black"/>
                </a:solidFill>
              </a:rPr>
              <a:t>14º</a:t>
            </a:r>
            <a:r>
              <a:rPr lang="en-US" sz="1200" b="1" i="1" dirty="0" smtClean="0">
                <a:solidFill>
                  <a:prstClr val="black"/>
                </a:solidFill>
              </a:rPr>
              <a:t>º-</a:t>
            </a:r>
            <a:r>
              <a:rPr lang="ro-RO" sz="1200" b="1" dirty="0" smtClean="0">
                <a:solidFill>
                  <a:prstClr val="black"/>
                </a:solidFill>
              </a:rPr>
              <a:t>15³º</a:t>
            </a:r>
            <a:r>
              <a:rPr lang="en-US" sz="1200" b="1" i="1" dirty="0" smtClean="0">
                <a:solidFill>
                  <a:prstClr val="black"/>
                </a:solidFill>
              </a:rPr>
              <a:t> </a:t>
            </a:r>
            <a:r>
              <a:rPr lang="en-US" sz="1200" b="1" i="1" dirty="0">
                <a:solidFill>
                  <a:prstClr val="black"/>
                </a:solidFill>
              </a:rPr>
              <a:t>- </a:t>
            </a:r>
            <a:r>
              <a:rPr lang="ro-RO" sz="1200" b="1" i="1" dirty="0" smtClean="0">
                <a:solidFill>
                  <a:prstClr val="black"/>
                </a:solidFill>
              </a:rPr>
              <a:t>Pauză de </a:t>
            </a:r>
            <a:r>
              <a:rPr lang="ro-RO" sz="1200" b="1" i="1" dirty="0" smtClean="0">
                <a:solidFill>
                  <a:prstClr val="black"/>
                </a:solidFill>
              </a:rPr>
              <a:t>masă</a:t>
            </a:r>
            <a:endParaRPr lang="ro-RO" sz="900" b="1" i="1" dirty="0" smtClean="0">
              <a:solidFill>
                <a:srgbClr val="FF0000"/>
              </a:solidFill>
            </a:endParaRPr>
          </a:p>
          <a:p>
            <a:r>
              <a:rPr lang="ro-RO" sz="1200" b="1" dirty="0" smtClean="0">
                <a:solidFill>
                  <a:prstClr val="black"/>
                </a:solidFill>
              </a:rPr>
              <a:t>15³º - 17³º -</a:t>
            </a:r>
            <a:r>
              <a:rPr lang="ro-RO" sz="900" b="1" dirty="0" smtClean="0">
                <a:solidFill>
                  <a:prstClr val="black"/>
                </a:solidFill>
              </a:rPr>
              <a:t> </a:t>
            </a:r>
            <a:r>
              <a:rPr lang="ro-RO" sz="1200" b="1" i="1" dirty="0" smtClean="0">
                <a:solidFill>
                  <a:srgbClr val="002060"/>
                </a:solidFill>
              </a:rPr>
              <a:t>Secțiunea a II-a. Antichitate – Epoca Contemporană.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Moderatori: Dr. Livia Magina, Dr. Adrian Magina.</a:t>
            </a:r>
            <a:endParaRPr lang="ro-RO" sz="1000" b="1" dirty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  - Dr. Mariana Crînguș-Balaci </a:t>
            </a:r>
            <a:r>
              <a:rPr lang="ro-RO" sz="1000" dirty="0" smtClean="0">
                <a:solidFill>
                  <a:schemeClr val="bg1"/>
                </a:solidFill>
              </a:rPr>
              <a:t>- (Universitatea de Vest din Timisoara)</a:t>
            </a:r>
          </a:p>
          <a:p>
            <a:pPr marL="171450" indent="-171450"/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- Elemente </a:t>
            </a:r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simbolistică religioasă în Dacia </a:t>
            </a:r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romană. </a:t>
            </a:r>
          </a:p>
          <a:p>
            <a:pPr marL="171450" indent="-171450">
              <a:buFontTx/>
              <a:buChar char="-"/>
            </a:pP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Oana Neagoe, Dr. Marin Neagoe, Dr. Victor Bunoiu, Dr. Paul Grigore Dinulescu, Cristian Manea</a:t>
            </a:r>
          </a:p>
          <a:p>
            <a:pPr marL="171450" indent="-171450"/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(MRPF, Drobeta Turnu Severin).</a:t>
            </a:r>
          </a:p>
          <a:p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Noi descoperiri arheologice în perimetrul amfiteatrului roman Drobeta. Campania 2022.</a:t>
            </a:r>
          </a:p>
          <a:p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Dr. Iustin Zsoltan </a:t>
            </a: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o-RO" sz="1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o-RO" sz="1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Muzeul Național al Banatului, Timișoara).</a:t>
            </a:r>
          </a:p>
          <a:p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Câteva mărturii inedite despre banul de Severin, Francisc Haraszti.</a:t>
            </a:r>
          </a:p>
          <a:p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o-RO" sz="1000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</a:t>
            </a: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Livia Magina </a:t>
            </a:r>
            <a:r>
              <a:rPr lang="ro-RO" sz="1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(Muzeul Banatului Montan, Reșița).</a:t>
            </a:r>
          </a:p>
          <a:p>
            <a:r>
              <a:rPr lang="ro-RO" sz="1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Secrete bine păzite: scrierea cifrată în corespondența privind Transilvania secolului al XVI-lea.</a:t>
            </a:r>
          </a:p>
          <a:p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- Dr. Adrian Magina </a:t>
            </a:r>
            <a:r>
              <a:rPr lang="ro-RO" sz="1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(Muzeul Banatului Montan, Reșița).</a:t>
            </a:r>
          </a:p>
          <a:p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- Raidurile otomane în Banat după căderea cetății Severin (1524</a:t>
            </a:r>
            <a:r>
              <a:rPr lang="ro-RO" sz="1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  <a:p>
            <a:r>
              <a:rPr lang="ro-RO" sz="1200" b="1" dirty="0" smtClean="0">
                <a:solidFill>
                  <a:prstClr val="black"/>
                </a:solidFill>
              </a:rPr>
              <a:t>  -</a:t>
            </a:r>
            <a:r>
              <a:rPr lang="ro-RO" sz="1200" dirty="0" smtClean="0">
                <a:solidFill>
                  <a:prstClr val="black"/>
                </a:solidFill>
              </a:rPr>
              <a:t> </a:t>
            </a:r>
            <a:r>
              <a:rPr lang="ro-RO" sz="1200" b="1" dirty="0" smtClean="0">
                <a:solidFill>
                  <a:prstClr val="black"/>
                </a:solidFill>
              </a:rPr>
              <a:t>17³º- 18ºº- Pauză de </a:t>
            </a:r>
            <a:r>
              <a:rPr lang="ro-RO" sz="1200" b="1" dirty="0" smtClean="0">
                <a:solidFill>
                  <a:prstClr val="black"/>
                </a:solidFill>
              </a:rPr>
              <a:t>cafea</a:t>
            </a:r>
          </a:p>
          <a:p>
            <a:pPr lvl="0"/>
            <a:r>
              <a:rPr lang="ro-RO" sz="1200" b="1" i="1" dirty="0" smtClean="0">
                <a:solidFill>
                  <a:prstClr val="black"/>
                </a:solidFill>
              </a:rPr>
              <a:t>  -  </a:t>
            </a:r>
            <a:r>
              <a:rPr lang="ro-RO" sz="1200" b="1" dirty="0" smtClean="0">
                <a:solidFill>
                  <a:prstClr val="black"/>
                </a:solidFill>
              </a:rPr>
              <a:t>18ºº-19ºº </a:t>
            </a:r>
            <a:r>
              <a:rPr lang="ro-RO" sz="1200" b="1" dirty="0" smtClean="0">
                <a:solidFill>
                  <a:srgbClr val="002060"/>
                </a:solidFill>
              </a:rPr>
              <a:t>- </a:t>
            </a:r>
            <a:r>
              <a:rPr lang="ro-RO" sz="1200" b="1" i="1" dirty="0" smtClean="0">
                <a:solidFill>
                  <a:srgbClr val="002060"/>
                </a:solidFill>
              </a:rPr>
              <a:t>Continuare lucrări</a:t>
            </a:r>
            <a:endParaRPr lang="ro-RO" sz="12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Dr. Marin Iulian Neagoe, </a:t>
            </a:r>
            <a:r>
              <a:rPr lang="en-US" sz="1000" b="1" dirty="0" err="1" smtClean="0">
                <a:solidFill>
                  <a:schemeClr val="bg1"/>
                </a:solidFill>
              </a:rPr>
              <a:t>Žaklina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Nikolić</a:t>
            </a:r>
            <a:r>
              <a:rPr lang="ro-RO" sz="1000" b="1" dirty="0" smtClean="0">
                <a:solidFill>
                  <a:schemeClr val="bg1"/>
                </a:solidFill>
              </a:rPr>
              <a:t> </a:t>
            </a:r>
            <a:r>
              <a:rPr lang="ro-RO" sz="1000" dirty="0" smtClean="0">
                <a:solidFill>
                  <a:schemeClr val="bg1"/>
                </a:solidFill>
              </a:rPr>
              <a:t>(MRPF, Drobeta Turnu Severin, </a:t>
            </a:r>
            <a:r>
              <a:rPr lang="en-US" sz="1000" dirty="0" smtClean="0">
                <a:solidFill>
                  <a:schemeClr val="bg1"/>
                </a:solidFill>
              </a:rPr>
              <a:t>Library "Cultural Centre" </a:t>
            </a:r>
            <a:r>
              <a:rPr lang="en-US" sz="1000" dirty="0" err="1" smtClean="0">
                <a:solidFill>
                  <a:schemeClr val="bg1"/>
                </a:solidFill>
              </a:rPr>
              <a:t>Kladovo</a:t>
            </a:r>
            <a:r>
              <a:rPr lang="ro-RO" sz="1000" dirty="0" smtClean="0">
                <a:solidFill>
                  <a:schemeClr val="bg1"/>
                </a:solidFill>
              </a:rPr>
              <a:t>-Serbia).</a:t>
            </a:r>
          </a:p>
          <a:p>
            <a:r>
              <a:rPr lang="ro-RO" sz="1000" dirty="0" smtClean="0">
                <a:solidFill>
                  <a:srgbClr val="002060"/>
                </a:solidFill>
              </a:rPr>
              <a:t> </a:t>
            </a:r>
            <a:r>
              <a:rPr lang="ro-RO" sz="1000" b="1" dirty="0" smtClean="0">
                <a:solidFill>
                  <a:srgbClr val="002060"/>
                </a:solidFill>
              </a:rPr>
              <a:t> - T</a:t>
            </a:r>
            <a:r>
              <a:rPr lang="en-US" sz="1000" b="1" dirty="0" err="1" smtClean="0">
                <a:solidFill>
                  <a:srgbClr val="002060"/>
                </a:solidFill>
              </a:rPr>
              <a:t>wo</a:t>
            </a:r>
            <a:r>
              <a:rPr lang="en-US" sz="1000" b="1" dirty="0" smtClean="0">
                <a:solidFill>
                  <a:srgbClr val="002060"/>
                </a:solidFill>
              </a:rPr>
              <a:t> </a:t>
            </a:r>
            <a:r>
              <a:rPr lang="en-US" sz="1000" b="1" dirty="0" smtClean="0">
                <a:solidFill>
                  <a:srgbClr val="002060"/>
                </a:solidFill>
              </a:rPr>
              <a:t>medieval silver rings with inscriptions in Slavonic discovered in the fortress of </a:t>
            </a:r>
            <a:r>
              <a:rPr lang="en-US" sz="1000" b="1" dirty="0" err="1" smtClean="0">
                <a:solidFill>
                  <a:srgbClr val="002060"/>
                </a:solidFill>
              </a:rPr>
              <a:t>Severin</a:t>
            </a:r>
            <a:r>
              <a:rPr lang="ro-RO" sz="1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o-RO" sz="1000" b="1" dirty="0" smtClean="0">
                <a:solidFill>
                  <a:srgbClr val="C00000"/>
                </a:solidFill>
              </a:rPr>
              <a:t>  </a:t>
            </a:r>
            <a:r>
              <a:rPr lang="ro-RO" sz="1000" b="1" dirty="0" smtClean="0">
                <a:solidFill>
                  <a:schemeClr val="bg1"/>
                </a:solidFill>
              </a:rPr>
              <a:t>- Vasile Pârvănescu – Drobeta Turnu Severin. </a:t>
            </a:r>
          </a:p>
          <a:p>
            <a:r>
              <a:rPr lang="ro-RO" sz="1000" b="1" dirty="0" smtClean="0">
                <a:solidFill>
                  <a:srgbClr val="002060"/>
                </a:solidFill>
              </a:rPr>
              <a:t> </a:t>
            </a:r>
            <a:r>
              <a:rPr lang="ro-RO" sz="1000" b="1" dirty="0" smtClean="0">
                <a:solidFill>
                  <a:srgbClr val="002060"/>
                </a:solidFill>
              </a:rPr>
              <a:t> - Contribuții la istoria tăranilor colibași și a satului lor, Colibași, jud. Mehedinți, în sec. al XIX-lea. Date inedite.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 - Minodora Damian -  (Muzeul Banatului Montan, Reșița).</a:t>
            </a:r>
          </a:p>
          <a:p>
            <a:r>
              <a:rPr lang="ro-RO" sz="1000" b="1" dirty="0" smtClean="0">
                <a:solidFill>
                  <a:srgbClr val="C00000"/>
                </a:solidFill>
              </a:rPr>
              <a:t> </a:t>
            </a:r>
            <a:r>
              <a:rPr lang="ro-RO" sz="1000" b="1" dirty="0" smtClean="0">
                <a:solidFill>
                  <a:srgbClr val="C00000"/>
                </a:solidFill>
              </a:rPr>
              <a:t> </a:t>
            </a:r>
            <a:r>
              <a:rPr lang="ro-RO" sz="1000" b="1" dirty="0" smtClean="0">
                <a:solidFill>
                  <a:srgbClr val="002060"/>
                </a:solidFill>
              </a:rPr>
              <a:t>- Aspecte din activitatea farmaceutică în interbelicul bănățean.</a:t>
            </a:r>
          </a:p>
          <a:p>
            <a:endParaRPr lang="ro-RO" sz="1000" b="1" dirty="0" smtClean="0">
              <a:solidFill>
                <a:srgbClr val="002060"/>
              </a:solidFill>
            </a:endParaRPr>
          </a:p>
          <a:p>
            <a:r>
              <a:rPr lang="ro-RO" sz="1200" b="1" dirty="0" smtClean="0">
                <a:solidFill>
                  <a:prstClr val="black"/>
                </a:solidFill>
              </a:rPr>
              <a:t>20ºº  - </a:t>
            </a:r>
            <a:r>
              <a:rPr lang="ro-RO" sz="1200" b="1" i="1" dirty="0" smtClean="0">
                <a:solidFill>
                  <a:prstClr val="black"/>
                </a:solidFill>
              </a:rPr>
              <a:t>Cina</a:t>
            </a:r>
            <a:endParaRPr lang="ro-RO" sz="12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o-RO" sz="10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90" y="357159"/>
            <a:ext cx="64294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000" b="1" i="1" dirty="0" smtClean="0">
                <a:solidFill>
                  <a:schemeClr val="bg1"/>
                </a:solidFill>
              </a:rPr>
              <a:t>- </a:t>
            </a:r>
            <a:r>
              <a:rPr lang="ro-RO" sz="1000" b="1" dirty="0" smtClean="0">
                <a:solidFill>
                  <a:schemeClr val="bg1"/>
                </a:solidFill>
              </a:rPr>
              <a:t>Mihaela </a:t>
            </a:r>
            <a:r>
              <a:rPr lang="ro-RO" sz="1000" b="1" dirty="0" smtClean="0">
                <a:solidFill>
                  <a:schemeClr val="bg1"/>
                </a:solidFill>
              </a:rPr>
              <a:t>Golea – (Institutul de Arheologie Vasile Pârvan, București)</a:t>
            </a: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Importanța studiilor carpologice în </a:t>
            </a:r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arheologie. Concepte generale.</a:t>
            </a:r>
            <a:endParaRPr lang="ro-RO" sz="1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endParaRPr lang="ro-RO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52" y="285720"/>
            <a:ext cx="65722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Vineri, 23 Septembrie, </a:t>
            </a:r>
            <a:r>
              <a:rPr lang="ro-RO" sz="1400" b="1" i="1" dirty="0" smtClean="0">
                <a:solidFill>
                  <a:schemeClr val="bg1"/>
                </a:solidFill>
                <a:latin typeface="Lucida Sans" pitchFamily="34" charset="0"/>
              </a:rPr>
              <a:t>2022</a:t>
            </a:r>
          </a:p>
          <a:p>
            <a:pPr algn="ctr"/>
            <a:endParaRPr lang="en-US" sz="1400" dirty="0" smtClean="0">
              <a:solidFill>
                <a:schemeClr val="bg1"/>
              </a:solidFill>
              <a:latin typeface="Lucida Sans" pitchFamily="34" charset="0"/>
            </a:endParaRPr>
          </a:p>
          <a:p>
            <a:r>
              <a:rPr lang="ro-RO" sz="1200" b="1" dirty="0" smtClean="0">
                <a:solidFill>
                  <a:prstClr val="black"/>
                </a:solidFill>
              </a:rPr>
              <a:t>9ºº - 12ºº - </a:t>
            </a:r>
            <a:r>
              <a:rPr lang="ro-RO" sz="1200" b="1" i="1" dirty="0" smtClean="0">
                <a:solidFill>
                  <a:srgbClr val="002060"/>
                </a:solidFill>
              </a:rPr>
              <a:t>Secțiunea a III-a. Preistorie – Epoca Contemporană</a:t>
            </a:r>
            <a:r>
              <a:rPr lang="ro-RO" sz="1200" b="1" i="1" dirty="0" smtClean="0">
                <a:solidFill>
                  <a:srgbClr val="002060"/>
                </a:solidFill>
              </a:rPr>
              <a:t>.</a:t>
            </a:r>
          </a:p>
          <a:p>
            <a:endParaRPr lang="ro-RO" sz="12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Moderatori:  Dr.  Florian MATEI-POPESCU, Dr. Victor Bunoiu</a:t>
            </a:r>
            <a:r>
              <a:rPr lang="ro-RO" sz="1000" b="1" dirty="0" smtClean="0">
                <a:solidFill>
                  <a:schemeClr val="bg1"/>
                </a:solidFill>
              </a:rPr>
              <a:t>.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Alexandru Hegyi, Cristian Floca – (Centrul de Studii din Asia de sud-est din Kyoto, Japonia, Academia Română – filiala Timișoara).</a:t>
            </a: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O metodologie non și minim invazivă pentru investigarea sistemelor de fortificație preistorice. Studii de caz: Fortificațiile epocii bronzului din Banat.</a:t>
            </a:r>
          </a:p>
          <a:p>
            <a:pPr lvl="0"/>
            <a:r>
              <a:rPr lang="ro-RO" sz="1000" b="1" dirty="0" smtClean="0">
                <a:solidFill>
                  <a:prstClr val="black"/>
                </a:solidFill>
              </a:rPr>
              <a:t>- Dr. Victor Bunoiu, Dr. Dragoș Diaconescu  – (MRPF, Muzeul Național al Banatului, Timișoara).</a:t>
            </a:r>
          </a:p>
          <a:p>
            <a:pPr lvl="0"/>
            <a:r>
              <a:rPr lang="ro-RO" sz="1000" b="1" dirty="0" smtClean="0">
                <a:solidFill>
                  <a:srgbClr val="002060"/>
                </a:solidFill>
              </a:rPr>
              <a:t>- Arc peste timp (1987-2020). Utilizarea cataloagelor cartografice online și a scanărilor LIDAR pentru cercetarea movilelor de pământ din Banatul de Câmpie (Iohanisfeld, jud. Timiș).</a:t>
            </a:r>
          </a:p>
          <a:p>
            <a:pPr marL="171450" indent="-171450"/>
            <a:r>
              <a:rPr lang="ro-RO" sz="1000" b="1" dirty="0" smtClean="0">
                <a:solidFill>
                  <a:schemeClr val="bg1"/>
                </a:solidFill>
              </a:rPr>
              <a:t>-</a:t>
            </a:r>
            <a:r>
              <a:rPr lang="ro-RO" sz="1000" dirty="0" smtClean="0">
                <a:solidFill>
                  <a:schemeClr val="bg1"/>
                </a:solidFill>
              </a:rPr>
              <a:t> </a:t>
            </a:r>
            <a:r>
              <a:rPr lang="ro-RO" sz="1000" b="1" dirty="0" smtClean="0">
                <a:solidFill>
                  <a:schemeClr val="bg1"/>
                </a:solidFill>
              </a:rPr>
              <a:t>Leonard Dorogostaisky, Dr. Cătălin Nicolae Pătroi (Direcția Județeană pentru Cultură Mehedinți).</a:t>
            </a:r>
          </a:p>
          <a:p>
            <a:pPr marL="171450" indent="-171450">
              <a:buFontTx/>
              <a:buChar char="-"/>
            </a:pPr>
            <a:r>
              <a:rPr lang="ro-RO" sz="1000" b="1" i="1" dirty="0" smtClean="0">
                <a:solidFill>
                  <a:srgbClr val="002060"/>
                </a:solidFill>
              </a:rPr>
              <a:t>Necunoscutele fortificații din vechile hărți ale Olteniei. O privire arheologic ne-invazivă asupra acestora.</a:t>
            </a:r>
            <a:endParaRPr lang="ro-RO" sz="1000" b="1" dirty="0" smtClean="0">
              <a:solidFill>
                <a:srgbClr val="002060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- Prof. Dr. Constantin C. Petolescu, Dr. Florian Matei Popescu – </a:t>
            </a:r>
            <a:r>
              <a:rPr lang="en-US" sz="1000" b="1" dirty="0" smtClean="0">
                <a:solidFill>
                  <a:schemeClr val="bg1"/>
                </a:solidFill>
              </a:rPr>
              <a:t>(</a:t>
            </a:r>
            <a:r>
              <a:rPr lang="ro-RO" sz="1000" b="1" dirty="0" smtClean="0">
                <a:solidFill>
                  <a:schemeClr val="bg1"/>
                </a:solidFill>
              </a:rPr>
              <a:t>membru corespondent al Academiei Române, Institutul de Arheologie Vasile Pârvan, București</a:t>
            </a:r>
            <a:r>
              <a:rPr lang="en-US" sz="1000" b="1" dirty="0" smtClean="0">
                <a:solidFill>
                  <a:schemeClr val="bg1"/>
                </a:solidFill>
              </a:rPr>
              <a:t>)</a:t>
            </a:r>
            <a:r>
              <a:rPr lang="ro-RO" sz="1000" b="1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ro-RO" sz="1000" b="1" dirty="0" smtClean="0">
                <a:solidFill>
                  <a:srgbClr val="002060"/>
                </a:solidFill>
              </a:rPr>
              <a:t>Aprovizionarea cu apă a castrului roman de la Drobeta.</a:t>
            </a:r>
          </a:p>
          <a:p>
            <a:pPr marL="171450" indent="-171450"/>
            <a:r>
              <a:rPr lang="ro-RO" sz="10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Dr. Vasile Marinoiu - </a:t>
            </a:r>
            <a:r>
              <a:rPr lang="ro-RO" sz="1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(Muzeul Judeţean Gorj – Târgu  Jiu)</a:t>
            </a:r>
          </a:p>
          <a:p>
            <a:r>
              <a:rPr lang="ro-RO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- Un nou tezaur roman imperial descoperit în apropierea castrului de la Bumbești-Jiu.</a:t>
            </a:r>
            <a:endParaRPr lang="ro-RO" sz="1000" b="1" dirty="0" smtClean="0">
              <a:solidFill>
                <a:srgbClr val="002060"/>
              </a:solidFill>
            </a:endParaRPr>
          </a:p>
          <a:p>
            <a:r>
              <a:rPr lang="ro-RO" sz="1000" b="1" dirty="0" smtClean="0">
                <a:solidFill>
                  <a:schemeClr val="bg1"/>
                </a:solidFill>
              </a:rPr>
              <a:t>- Vasile Pârvănescu – Drobeta Turnu Severin. </a:t>
            </a:r>
          </a:p>
          <a:p>
            <a:r>
              <a:rPr lang="ro-RO" sz="1000" b="1" dirty="0" smtClean="0">
                <a:solidFill>
                  <a:srgbClr val="002060"/>
                </a:solidFill>
              </a:rPr>
              <a:t>- Mărturii inedite despre înfăptuirea reformei învățământului la 1848 în jud. Mehedinți.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- Nicolae Ianăși – Drobeta Turnu Severin.</a:t>
            </a:r>
          </a:p>
          <a:p>
            <a:pPr>
              <a:buFontTx/>
              <a:buChar char="-"/>
            </a:pPr>
            <a:r>
              <a:rPr lang="ro-RO" sz="1000" b="1" dirty="0" smtClean="0">
                <a:solidFill>
                  <a:srgbClr val="002060"/>
                </a:solidFill>
              </a:rPr>
              <a:t>Vasia – refugiat, deportat și deținut politic anticomunist.</a:t>
            </a:r>
          </a:p>
          <a:p>
            <a:r>
              <a:rPr lang="ro-RO" sz="1000" b="1" dirty="0" smtClean="0">
                <a:solidFill>
                  <a:schemeClr val="bg1"/>
                </a:solidFill>
              </a:rPr>
              <a:t>- Doru Neagu (Manolache) – (Muzeul Județean Olt, Slatina).</a:t>
            </a:r>
          </a:p>
          <a:p>
            <a:r>
              <a:rPr lang="ro-RO" sz="1000" b="1" dirty="0" smtClean="0">
                <a:solidFill>
                  <a:srgbClr val="002060"/>
                </a:solidFill>
              </a:rPr>
              <a:t>«Ceai, dragoste și lume»: un proiect, mai multe țări</a:t>
            </a:r>
            <a:r>
              <a:rPr lang="ro-RO" sz="1000" b="1" dirty="0" smtClean="0">
                <a:solidFill>
                  <a:srgbClr val="002060"/>
                </a:solidFill>
              </a:rPr>
              <a:t>.</a:t>
            </a:r>
          </a:p>
          <a:p>
            <a:endParaRPr lang="ro-RO" sz="1000" b="1" dirty="0" smtClean="0">
              <a:solidFill>
                <a:srgbClr val="002060"/>
              </a:solidFill>
            </a:endParaRPr>
          </a:p>
          <a:p>
            <a:r>
              <a:rPr lang="ro-RO" sz="1200" b="1" dirty="0" smtClean="0">
                <a:solidFill>
                  <a:prstClr val="black"/>
                </a:solidFill>
              </a:rPr>
              <a:t>12ºº - 14ºº - Vizitarea expozițiilor permanente ale Muzeului </a:t>
            </a:r>
            <a:r>
              <a:rPr lang="ro-RO" sz="1200" b="1" dirty="0" smtClean="0">
                <a:solidFill>
                  <a:prstClr val="black"/>
                </a:solidFill>
              </a:rPr>
              <a:t>Regiunii </a:t>
            </a:r>
            <a:r>
              <a:rPr lang="ro-RO" sz="1200" b="1" dirty="0" smtClean="0">
                <a:solidFill>
                  <a:prstClr val="black"/>
                </a:solidFill>
              </a:rPr>
              <a:t>Porților de Fier.</a:t>
            </a:r>
          </a:p>
          <a:p>
            <a:r>
              <a:rPr lang="ro-RO" sz="1200" b="1" dirty="0" smtClean="0">
                <a:solidFill>
                  <a:prstClr val="black"/>
                </a:solidFill>
              </a:rPr>
              <a:t>14ºº </a:t>
            </a:r>
            <a:r>
              <a:rPr lang="ro-RO" sz="1200" b="1" dirty="0" smtClean="0">
                <a:solidFill>
                  <a:prstClr val="black"/>
                </a:solidFill>
              </a:rPr>
              <a:t>- Masa de prânz.</a:t>
            </a:r>
            <a:endParaRPr lang="ro-RO" sz="12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5953</TotalTime>
  <Words>1134</Words>
  <Application>Microsoft Office PowerPoint</Application>
  <PresentationFormat>Letter Paper (8.5x11 in)</PresentationFormat>
  <Paragraphs>132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Slide 1</vt:lpstr>
      <vt:lpstr>Slide 2</vt:lpstr>
      <vt:lpstr>Slide 3</vt:lpstr>
      <vt:lpstr>Slide 4</vt:lpstr>
    </vt:vector>
  </TitlesOfParts>
  <Company>Acasa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Yonutz X</dc:creator>
  <cp:lastModifiedBy>User</cp:lastModifiedBy>
  <cp:revision>186</cp:revision>
  <cp:lastPrinted>2018-10-02T07:42:28Z</cp:lastPrinted>
  <dcterms:created xsi:type="dcterms:W3CDTF">2007-11-25T09:42:19Z</dcterms:created>
  <dcterms:modified xsi:type="dcterms:W3CDTF">2022-09-19T11:38:04Z</dcterms:modified>
</cp:coreProperties>
</file>